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41" d="100"/>
          <a:sy n="141" d="100"/>
        </p:scale>
        <p:origin x="12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5/14/2020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5/14/2020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Coursera Capstone Project</a:t>
            </a:r>
            <a:r>
              <a:rPr lang="en-US" dirty="0"/>
              <a:t> </a:t>
            </a:r>
            <a:r>
              <a:rPr lang="en-US" dirty="0" smtClean="0"/>
              <a:t>– IBM Data Science Certification</a:t>
            </a:r>
            <a:endParaRPr lang="id-ID" dirty="0"/>
          </a:p>
        </p:txBody>
      </p:sp>
      <p:sp>
        <p:nvSpPr>
          <p:cNvPr id="3" name="Subtitle 2"/>
          <p:cNvSpPr>
            <a:spLocks noGrp="1"/>
          </p:cNvSpPr>
          <p:nvPr>
            <p:ph type="subTitle" idx="1"/>
          </p:nvPr>
        </p:nvSpPr>
        <p:spPr/>
        <p:txBody>
          <a:bodyPr/>
          <a:lstStyle/>
          <a:p>
            <a:r>
              <a:rPr lang="en-US" dirty="0" smtClean="0"/>
              <a:t>Sofyan Assauri</a:t>
            </a:r>
          </a:p>
          <a:p>
            <a:r>
              <a:rPr lang="en-US" dirty="0" smtClean="0"/>
              <a:t>2020, May</a:t>
            </a:r>
            <a:endParaRPr lang="id-ID" dirty="0"/>
          </a:p>
        </p:txBody>
      </p:sp>
    </p:spTree>
    <p:extLst>
      <p:ext uri="{BB962C8B-B14F-4D97-AF65-F5344CB8AC3E}">
        <p14:creationId xmlns:p14="http://schemas.microsoft.com/office/powerpoint/2010/main" val="293987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6/6</a:t>
            </a:r>
            <a:endParaRPr lang="id-ID" dirty="0"/>
          </a:p>
        </p:txBody>
      </p:sp>
      <p:sp>
        <p:nvSpPr>
          <p:cNvPr id="3" name="Content Placeholder 2"/>
          <p:cNvSpPr>
            <a:spLocks noGrp="1"/>
          </p:cNvSpPr>
          <p:nvPr>
            <p:ph idx="1"/>
          </p:nvPr>
        </p:nvSpPr>
        <p:spPr/>
        <p:txBody>
          <a:bodyPr>
            <a:normAutofit lnSpcReduction="10000"/>
          </a:bodyPr>
          <a:lstStyle/>
          <a:p>
            <a:pPr fontAlgn="base"/>
            <a:r>
              <a:rPr lang="en-GB" dirty="0"/>
              <a:t>We can also examine that what is the frequency of average </a:t>
            </a:r>
            <a:r>
              <a:rPr lang="en-GB" dirty="0" smtClean="0"/>
              <a:t>land </a:t>
            </a:r>
            <a:r>
              <a:rPr lang="en-GB" dirty="0"/>
              <a:t>prices in different ranges. Thus, histogram can help to visualization:</a:t>
            </a:r>
          </a:p>
          <a:p>
            <a:pPr marL="0" indent="0">
              <a:buNone/>
            </a:pPr>
            <a:endParaRPr lang="en-GB" dirty="0" smtClean="0"/>
          </a:p>
          <a:p>
            <a:pPr marL="0" indent="0">
              <a:buNone/>
            </a:pPr>
            <a:endParaRPr lang="en-GB" dirty="0" smtClean="0"/>
          </a:p>
          <a:p>
            <a:pPr marL="0" indent="0">
              <a:buNone/>
            </a:pPr>
            <a:endParaRPr lang="en-GB" dirty="0" smtClean="0"/>
          </a:p>
          <a:p>
            <a:pPr fontAlgn="base"/>
            <a:endParaRPr lang="en-GB" dirty="0" smtClean="0"/>
          </a:p>
          <a:p>
            <a:pPr fontAlgn="base"/>
            <a:r>
              <a:rPr lang="en-GB" dirty="0" smtClean="0"/>
              <a:t>As </a:t>
            </a:r>
            <a:r>
              <a:rPr lang="en-GB" dirty="0"/>
              <a:t>it seems in above histogram, we can define the ranges as </a:t>
            </a:r>
            <a:r>
              <a:rPr lang="en-GB" dirty="0" smtClean="0"/>
              <a:t>below</a:t>
            </a:r>
            <a:r>
              <a:rPr lang="en-GB" dirty="0"/>
              <a:t> </a:t>
            </a:r>
            <a:r>
              <a:rPr lang="en-GB" dirty="0" smtClean="0"/>
              <a:t>(in thousand IDR)</a:t>
            </a:r>
            <a:endParaRPr lang="en-GB" dirty="0"/>
          </a:p>
          <a:p>
            <a:pPr marL="176213" indent="0" fontAlgn="base">
              <a:buNone/>
            </a:pPr>
            <a:r>
              <a:rPr lang="en-GB" dirty="0" smtClean="0"/>
              <a:t>7000 </a:t>
            </a:r>
            <a:r>
              <a:rPr lang="en-GB" dirty="0"/>
              <a:t> : “Low </a:t>
            </a:r>
            <a:r>
              <a:rPr lang="en-GB" dirty="0" smtClean="0"/>
              <a:t>1”, 7000–14000 </a:t>
            </a:r>
            <a:r>
              <a:rPr lang="en-GB" dirty="0"/>
              <a:t> : </a:t>
            </a:r>
            <a:r>
              <a:rPr lang="en-GB" dirty="0" smtClean="0"/>
              <a:t>“Low 2”, 14000–21000 </a:t>
            </a:r>
            <a:r>
              <a:rPr lang="en-GB" dirty="0"/>
              <a:t> : “</a:t>
            </a:r>
            <a:r>
              <a:rPr lang="en-GB" dirty="0" smtClean="0"/>
              <a:t>Mid 1”, 21000–280000 </a:t>
            </a:r>
            <a:r>
              <a:rPr lang="en-GB" dirty="0"/>
              <a:t> : </a:t>
            </a:r>
            <a:r>
              <a:rPr lang="en-GB" dirty="0" smtClean="0"/>
              <a:t>“Mid 2”, 28000-35000</a:t>
            </a:r>
            <a:r>
              <a:rPr lang="en-GB" dirty="0"/>
              <a:t> : </a:t>
            </a:r>
            <a:r>
              <a:rPr lang="en-GB" dirty="0" smtClean="0"/>
              <a:t>“Mid 3”, 35000-42000 : “High 1”, 42000 &gt; : “High 2”</a:t>
            </a:r>
          </a:p>
          <a:p>
            <a:pPr fontAlgn="base"/>
            <a:endParaRPr lang="en-GB" dirty="0"/>
          </a:p>
          <a:p>
            <a:pPr fontAlgn="base"/>
            <a:r>
              <a:rPr lang="en-GB" dirty="0"/>
              <a:t/>
            </a:r>
            <a:br>
              <a:rPr lang="en-GB" dirty="0"/>
            </a:br>
            <a:endParaRPr lang="id-ID" dirty="0"/>
          </a:p>
        </p:txBody>
      </p:sp>
      <p:pic>
        <p:nvPicPr>
          <p:cNvPr id="4" name="Picture 3"/>
          <p:cNvPicPr>
            <a:picLocks noChangeAspect="1"/>
          </p:cNvPicPr>
          <p:nvPr/>
        </p:nvPicPr>
        <p:blipFill>
          <a:blip r:embed="rId2"/>
          <a:stretch>
            <a:fillRect/>
          </a:stretch>
        </p:blipFill>
        <p:spPr>
          <a:xfrm>
            <a:off x="5553603" y="1480503"/>
            <a:ext cx="2872740" cy="1882140"/>
          </a:xfrm>
          <a:prstGeom prst="rect">
            <a:avLst/>
          </a:prstGeom>
        </p:spPr>
      </p:pic>
      <p:pic>
        <p:nvPicPr>
          <p:cNvPr id="6" name="Picture 5"/>
          <p:cNvPicPr>
            <a:picLocks noChangeAspect="1"/>
          </p:cNvPicPr>
          <p:nvPr/>
        </p:nvPicPr>
        <p:blipFill>
          <a:blip r:embed="rId3"/>
          <a:stretch>
            <a:fillRect/>
          </a:stretch>
        </p:blipFill>
        <p:spPr>
          <a:xfrm>
            <a:off x="4134275" y="4910984"/>
            <a:ext cx="7719060" cy="1226820"/>
          </a:xfrm>
          <a:prstGeom prst="rect">
            <a:avLst/>
          </a:prstGeom>
        </p:spPr>
      </p:pic>
    </p:spTree>
    <p:extLst>
      <p:ext uri="{BB962C8B-B14F-4D97-AF65-F5344CB8AC3E}">
        <p14:creationId xmlns:p14="http://schemas.microsoft.com/office/powerpoint/2010/main" val="378485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id-ID" dirty="0"/>
          </a:p>
        </p:txBody>
      </p:sp>
      <p:sp>
        <p:nvSpPr>
          <p:cNvPr id="3" name="Content Placeholder 2"/>
          <p:cNvSpPr>
            <a:spLocks noGrp="1"/>
          </p:cNvSpPr>
          <p:nvPr>
            <p:ph idx="1"/>
          </p:nvPr>
        </p:nvSpPr>
        <p:spPr>
          <a:xfrm>
            <a:off x="3869268" y="264160"/>
            <a:ext cx="7315200" cy="5720588"/>
          </a:xfrm>
        </p:spPr>
        <p:txBody>
          <a:bodyPr>
            <a:normAutofit/>
          </a:bodyPr>
          <a:lstStyle/>
          <a:p>
            <a:pPr fontAlgn="base"/>
            <a:r>
              <a:rPr lang="en-GB" sz="1800" dirty="0"/>
              <a:t>Let’s merge those new variables with related cluster </a:t>
            </a:r>
            <a:r>
              <a:rPr lang="en-GB" sz="1800" dirty="0" err="1"/>
              <a:t>informations</a:t>
            </a:r>
            <a:r>
              <a:rPr lang="en-GB" sz="1800" dirty="0"/>
              <a:t> in our main </a:t>
            </a:r>
            <a:r>
              <a:rPr lang="en-GB" sz="1800" b="1" dirty="0"/>
              <a:t>master table</a:t>
            </a:r>
            <a:r>
              <a:rPr lang="en-GB" sz="1800" dirty="0" smtClean="0"/>
              <a:t>.</a:t>
            </a:r>
          </a:p>
          <a:p>
            <a:pPr marL="0" indent="0">
              <a:buNone/>
            </a:pPr>
            <a:endParaRPr lang="en-GB" dirty="0" smtClean="0"/>
          </a:p>
          <a:p>
            <a:pPr fontAlgn="base"/>
            <a:endParaRPr lang="en-GB" dirty="0" smtClean="0"/>
          </a:p>
          <a:p>
            <a:pPr fontAlgn="base"/>
            <a:r>
              <a:rPr lang="en-GB" sz="1800" dirty="0" smtClean="0"/>
              <a:t>You </a:t>
            </a:r>
            <a:r>
              <a:rPr lang="en-GB" sz="1800" dirty="0"/>
              <a:t>can now see Join, Labels and </a:t>
            </a:r>
            <a:r>
              <a:rPr lang="en-GB" sz="1800" dirty="0" err="1"/>
              <a:t>Level_labels</a:t>
            </a:r>
            <a:r>
              <a:rPr lang="en-GB" sz="1800" dirty="0"/>
              <a:t> columns as the last three ones in above table. You can also see a clustered map boroughs of Istanbul in the below</a:t>
            </a:r>
            <a:r>
              <a:rPr lang="en-GB" sz="1800" dirty="0" smtClean="0"/>
              <a:t>.</a:t>
            </a:r>
          </a:p>
          <a:p>
            <a:pPr fontAlgn="base"/>
            <a:endParaRPr lang="en-GB" dirty="0"/>
          </a:p>
          <a:p>
            <a:pPr fontAlgn="base"/>
            <a:endParaRPr lang="en-GB" dirty="0" smtClean="0"/>
          </a:p>
          <a:p>
            <a:pPr fontAlgn="base"/>
            <a:endParaRPr lang="en-GB" dirty="0"/>
          </a:p>
          <a:p>
            <a:pPr fontAlgn="base"/>
            <a:endParaRPr lang="en-GB" dirty="0" smtClean="0"/>
          </a:p>
          <a:p>
            <a:pPr fontAlgn="base"/>
            <a:endParaRPr lang="en-GB" dirty="0"/>
          </a:p>
          <a:p>
            <a:r>
              <a:rPr lang="en-GB" dirty="0"/>
              <a:t/>
            </a:r>
            <a:br>
              <a:rPr lang="en-GB" dirty="0"/>
            </a:br>
            <a:r>
              <a:rPr lang="en-GB" dirty="0"/>
              <a:t/>
            </a:r>
            <a:br>
              <a:rPr lang="en-GB" dirty="0"/>
            </a:br>
            <a:endParaRPr lang="id-ID" dirty="0"/>
          </a:p>
        </p:txBody>
      </p:sp>
      <p:pic>
        <p:nvPicPr>
          <p:cNvPr id="5" name="Picture 4"/>
          <p:cNvPicPr>
            <a:picLocks noChangeAspect="1"/>
          </p:cNvPicPr>
          <p:nvPr/>
        </p:nvPicPr>
        <p:blipFill>
          <a:blip r:embed="rId2"/>
          <a:stretch>
            <a:fillRect/>
          </a:stretch>
        </p:blipFill>
        <p:spPr>
          <a:xfrm>
            <a:off x="6255003" y="2458846"/>
            <a:ext cx="4986147" cy="4175570"/>
          </a:xfrm>
          <a:prstGeom prst="rect">
            <a:avLst/>
          </a:prstGeom>
        </p:spPr>
      </p:pic>
      <p:pic>
        <p:nvPicPr>
          <p:cNvPr id="7" name="Picture 6"/>
          <p:cNvPicPr>
            <a:picLocks noChangeAspect="1"/>
          </p:cNvPicPr>
          <p:nvPr/>
        </p:nvPicPr>
        <p:blipFill>
          <a:blip r:embed="rId3"/>
          <a:stretch>
            <a:fillRect/>
          </a:stretch>
        </p:blipFill>
        <p:spPr>
          <a:xfrm>
            <a:off x="3265170" y="913828"/>
            <a:ext cx="8926830" cy="895350"/>
          </a:xfrm>
          <a:prstGeom prst="rect">
            <a:avLst/>
          </a:prstGeom>
        </p:spPr>
      </p:pic>
    </p:spTree>
    <p:extLst>
      <p:ext uri="{BB962C8B-B14F-4D97-AF65-F5344CB8AC3E}">
        <p14:creationId xmlns:p14="http://schemas.microsoft.com/office/powerpoint/2010/main" val="360542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Discussions</a:t>
            </a:r>
            <a:endParaRPr lang="id-ID" dirty="0"/>
          </a:p>
        </p:txBody>
      </p:sp>
      <p:sp>
        <p:nvSpPr>
          <p:cNvPr id="3" name="Content Placeholder 2"/>
          <p:cNvSpPr>
            <a:spLocks noGrp="1"/>
          </p:cNvSpPr>
          <p:nvPr>
            <p:ph idx="1"/>
          </p:nvPr>
        </p:nvSpPr>
        <p:spPr>
          <a:xfrm>
            <a:off x="3869268" y="792480"/>
            <a:ext cx="7315200" cy="5192268"/>
          </a:xfrm>
        </p:spPr>
        <p:txBody>
          <a:bodyPr>
            <a:normAutofit fontScale="92500" lnSpcReduction="10000"/>
          </a:bodyPr>
          <a:lstStyle/>
          <a:p>
            <a:pPr fontAlgn="base"/>
            <a:r>
              <a:rPr lang="en-GB" dirty="0"/>
              <a:t>As I mentioned before, </a:t>
            </a:r>
            <a:r>
              <a:rPr lang="en-GB" dirty="0" smtClean="0"/>
              <a:t>Jakarta </a:t>
            </a:r>
            <a:r>
              <a:rPr lang="en-GB" dirty="0"/>
              <a:t>is a big city with a high population density in a narrow area. The total number of measurements and population densities of the </a:t>
            </a:r>
            <a:r>
              <a:rPr lang="en-GB" dirty="0" smtClean="0"/>
              <a:t>42 </a:t>
            </a:r>
            <a:r>
              <a:rPr lang="en-GB" dirty="0"/>
              <a:t>districts in total can vary. As there is such a complexity, very different approaches can be tried in clustering and classification studies. Moreover, it is obvious that not every classification method can yield the same high quality results for this </a:t>
            </a:r>
            <a:r>
              <a:rPr lang="en-GB" dirty="0" err="1"/>
              <a:t>metropol</a:t>
            </a:r>
            <a:r>
              <a:rPr lang="en-GB" dirty="0"/>
              <a:t>.</a:t>
            </a:r>
          </a:p>
          <a:p>
            <a:pPr fontAlgn="base"/>
            <a:r>
              <a:rPr lang="en-GB" dirty="0"/>
              <a:t>I used the </a:t>
            </a:r>
            <a:r>
              <a:rPr lang="en-GB" dirty="0" err="1"/>
              <a:t>Kmeans</a:t>
            </a:r>
            <a:r>
              <a:rPr lang="en-GB" dirty="0"/>
              <a:t> algorithm as part of this clustering </a:t>
            </a:r>
            <a:r>
              <a:rPr lang="en-GB" dirty="0" smtClean="0"/>
              <a:t>study</a:t>
            </a:r>
            <a:r>
              <a:rPr lang="en-GB" dirty="0"/>
              <a:t>,</a:t>
            </a:r>
            <a:r>
              <a:rPr lang="en-GB" dirty="0" smtClean="0"/>
              <a:t> I </a:t>
            </a:r>
            <a:r>
              <a:rPr lang="en-GB" dirty="0"/>
              <a:t>set the optimum k value to </a:t>
            </a:r>
            <a:r>
              <a:rPr lang="en-GB" dirty="0" smtClean="0"/>
              <a:t>3. I </a:t>
            </a:r>
            <a:r>
              <a:rPr lang="en-GB" dirty="0"/>
              <a:t>also performed data analysis through this information by adding the coordinates of districts and </a:t>
            </a:r>
            <a:r>
              <a:rPr lang="en-GB" dirty="0" smtClean="0"/>
              <a:t>Average land </a:t>
            </a:r>
            <a:r>
              <a:rPr lang="en-GB" dirty="0"/>
              <a:t>price averages as static data on GitHub. In future studies, these data can also be accessed dynamically from specific platforms or packages.</a:t>
            </a:r>
          </a:p>
          <a:p>
            <a:pPr fontAlgn="base"/>
            <a:r>
              <a:rPr lang="en-GB" dirty="0"/>
              <a:t>I ended the study by visualizing the data and clustering information on the </a:t>
            </a:r>
            <a:r>
              <a:rPr lang="en-GB" dirty="0" smtClean="0"/>
              <a:t>Jakarta </a:t>
            </a:r>
            <a:r>
              <a:rPr lang="en-GB" dirty="0"/>
              <a:t>map. In future studies, web or telephone applications can be carried out to direct investors.</a:t>
            </a:r>
          </a:p>
          <a:p>
            <a:pPr marL="0" indent="0">
              <a:buNone/>
            </a:pPr>
            <a:r>
              <a:rPr lang="en-GB" dirty="0"/>
              <a:t/>
            </a:r>
            <a:br>
              <a:rPr lang="en-GB" dirty="0"/>
            </a:br>
            <a:r>
              <a:rPr lang="en-GB" dirty="0"/>
              <a:t/>
            </a:r>
            <a:br>
              <a:rPr lang="en-GB" dirty="0"/>
            </a:br>
            <a:endParaRPr lang="id-ID" dirty="0"/>
          </a:p>
        </p:txBody>
      </p:sp>
    </p:spTree>
    <p:extLst>
      <p:ext uri="{BB962C8B-B14F-4D97-AF65-F5344CB8AC3E}">
        <p14:creationId xmlns:p14="http://schemas.microsoft.com/office/powerpoint/2010/main" val="320577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Discussions</a:t>
            </a:r>
            <a:endParaRPr lang="id-ID" dirty="0"/>
          </a:p>
        </p:txBody>
      </p:sp>
      <p:sp>
        <p:nvSpPr>
          <p:cNvPr id="3" name="Content Placeholder 2"/>
          <p:cNvSpPr>
            <a:spLocks noGrp="1"/>
          </p:cNvSpPr>
          <p:nvPr>
            <p:ph idx="1"/>
          </p:nvPr>
        </p:nvSpPr>
        <p:spPr>
          <a:xfrm>
            <a:off x="3869268" y="792480"/>
            <a:ext cx="7315200" cy="5192268"/>
          </a:xfrm>
        </p:spPr>
        <p:txBody>
          <a:bodyPr>
            <a:normAutofit/>
          </a:bodyPr>
          <a:lstStyle/>
          <a:p>
            <a:pPr fontAlgn="base"/>
            <a:r>
              <a:rPr lang="en-GB" dirty="0"/>
              <a:t>As a result, people are turning to big cities to start a business or work. For this reason, people can achieve better outcomes through their access to the platforms where such information is provided.</a:t>
            </a:r>
          </a:p>
          <a:p>
            <a:pPr fontAlgn="base"/>
            <a:r>
              <a:rPr lang="en-GB" dirty="0"/>
              <a:t>Not only for investors but also city managers can manage the city more regularly by using similar data analysis types or platforms.</a:t>
            </a:r>
          </a:p>
          <a:p>
            <a:pPr marL="0" indent="0">
              <a:buNone/>
            </a:pPr>
            <a:r>
              <a:rPr lang="en-GB" dirty="0"/>
              <a:t/>
            </a:r>
            <a:br>
              <a:rPr lang="en-GB" dirty="0"/>
            </a:br>
            <a:r>
              <a:rPr lang="en-GB" dirty="0"/>
              <a:t/>
            </a:r>
            <a:br>
              <a:rPr lang="en-GB" dirty="0"/>
            </a:br>
            <a:endParaRPr lang="id-ID" dirty="0"/>
          </a:p>
        </p:txBody>
      </p:sp>
    </p:spTree>
    <p:extLst>
      <p:ext uri="{BB962C8B-B14F-4D97-AF65-F5344CB8AC3E}">
        <p14:creationId xmlns:p14="http://schemas.microsoft.com/office/powerpoint/2010/main" val="4055205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Content</a:t>
            </a:r>
            <a:endParaRPr lang="id-ID" dirty="0"/>
          </a:p>
        </p:txBody>
      </p:sp>
      <p:sp>
        <p:nvSpPr>
          <p:cNvPr id="3" name="Content Placeholder 2"/>
          <p:cNvSpPr>
            <a:spLocks noGrp="1"/>
          </p:cNvSpPr>
          <p:nvPr>
            <p:ph idx="1"/>
          </p:nvPr>
        </p:nvSpPr>
        <p:spPr/>
        <p:txBody>
          <a:bodyPr/>
          <a:lstStyle/>
          <a:p>
            <a:pPr algn="just"/>
            <a:r>
              <a:rPr lang="en-US" b="1" dirty="0" smtClean="0"/>
              <a:t>Introduction</a:t>
            </a:r>
            <a:r>
              <a:rPr lang="en-US" dirty="0" smtClean="0"/>
              <a:t> – The business problem to be solved and who may be interested</a:t>
            </a:r>
          </a:p>
          <a:p>
            <a:pPr algn="just"/>
            <a:r>
              <a:rPr lang="en-US" b="1" dirty="0" smtClean="0"/>
              <a:t>Data</a:t>
            </a:r>
            <a:r>
              <a:rPr lang="en-US" dirty="0" smtClean="0"/>
              <a:t> – Data requirements and source needed to solve the business problem</a:t>
            </a:r>
          </a:p>
          <a:p>
            <a:pPr algn="just"/>
            <a:r>
              <a:rPr lang="en-US" b="1" dirty="0" smtClean="0"/>
              <a:t>Methodology</a:t>
            </a:r>
            <a:r>
              <a:rPr lang="en-US" dirty="0" smtClean="0"/>
              <a:t> – Data processing, explanatory data analysis, statistical testing performed</a:t>
            </a:r>
          </a:p>
          <a:p>
            <a:pPr algn="just"/>
            <a:r>
              <a:rPr lang="en-US" b="1" dirty="0" smtClean="0"/>
              <a:t>Result </a:t>
            </a:r>
            <a:r>
              <a:rPr lang="en-US" dirty="0" smtClean="0"/>
              <a:t>– The result and finding of answer</a:t>
            </a:r>
          </a:p>
          <a:p>
            <a:pPr algn="just"/>
            <a:r>
              <a:rPr lang="en-US" b="1" dirty="0" smtClean="0"/>
              <a:t>Discussion </a:t>
            </a:r>
            <a:r>
              <a:rPr lang="en-US" dirty="0" smtClean="0"/>
              <a:t>– Discussion of observation noted and any recommendation</a:t>
            </a:r>
            <a:endParaRPr lang="en-US" b="1" dirty="0" smtClean="0"/>
          </a:p>
          <a:p>
            <a:pPr algn="just"/>
            <a:r>
              <a:rPr lang="en-US" b="1" dirty="0" smtClean="0"/>
              <a:t>Conclusion </a:t>
            </a:r>
            <a:r>
              <a:rPr lang="en-US" dirty="0" smtClean="0"/>
              <a:t>– Answer </a:t>
            </a:r>
            <a:r>
              <a:rPr lang="en-US" dirty="0" err="1" smtClean="0"/>
              <a:t>choosen</a:t>
            </a:r>
            <a:r>
              <a:rPr lang="en-US" dirty="0" smtClean="0"/>
              <a:t> and conclusions</a:t>
            </a:r>
            <a:endParaRPr lang="id-ID" b="1" dirty="0"/>
          </a:p>
        </p:txBody>
      </p:sp>
    </p:spTree>
    <p:extLst>
      <p:ext uri="{BB962C8B-B14F-4D97-AF65-F5344CB8AC3E}">
        <p14:creationId xmlns:p14="http://schemas.microsoft.com/office/powerpoint/2010/main" val="132509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id-ID" dirty="0"/>
          </a:p>
        </p:txBody>
      </p:sp>
      <p:sp>
        <p:nvSpPr>
          <p:cNvPr id="3" name="Content Placeholder 2"/>
          <p:cNvSpPr>
            <a:spLocks noGrp="1"/>
          </p:cNvSpPr>
          <p:nvPr>
            <p:ph idx="1"/>
          </p:nvPr>
        </p:nvSpPr>
        <p:spPr/>
        <p:txBody>
          <a:bodyPr>
            <a:normAutofit fontScale="70000" lnSpcReduction="20000"/>
          </a:bodyPr>
          <a:lstStyle/>
          <a:p>
            <a:pPr marL="242888" indent="-242888" algn="just">
              <a:buAutoNum type="romanUcPeriod"/>
            </a:pPr>
            <a:r>
              <a:rPr lang="en-US" b="1" dirty="0" smtClean="0"/>
              <a:t>Scenario and background</a:t>
            </a:r>
          </a:p>
          <a:p>
            <a:pPr marL="0" indent="0" algn="just" fontAlgn="base">
              <a:buNone/>
            </a:pPr>
            <a:r>
              <a:rPr lang="en-GB" dirty="0" smtClean="0"/>
              <a:t>Jakarta </a:t>
            </a:r>
            <a:r>
              <a:rPr lang="en-GB" dirty="0"/>
              <a:t>is one of the largest metropolises in the world where over </a:t>
            </a:r>
            <a:r>
              <a:rPr lang="en-GB" b="1" dirty="0" smtClean="0"/>
              <a:t>10,7 </a:t>
            </a:r>
            <a:r>
              <a:rPr lang="en-GB" b="1" dirty="0"/>
              <a:t>million</a:t>
            </a:r>
            <a:r>
              <a:rPr lang="en-GB" dirty="0"/>
              <a:t> people </a:t>
            </a:r>
            <a:r>
              <a:rPr lang="en-GB" dirty="0" smtClean="0"/>
              <a:t>live and it has a population density of </a:t>
            </a:r>
            <a:r>
              <a:rPr lang="en-GB" b="1" dirty="0" smtClean="0"/>
              <a:t>4.282</a:t>
            </a:r>
            <a:r>
              <a:rPr lang="en-GB" dirty="0" smtClean="0"/>
              <a:t> people per square </a:t>
            </a:r>
            <a:r>
              <a:rPr lang="en-GB" dirty="0" err="1" smtClean="0"/>
              <a:t>kilometer</a:t>
            </a:r>
            <a:r>
              <a:rPr lang="en-GB" dirty="0" smtClean="0"/>
              <a:t>. </a:t>
            </a:r>
            <a:r>
              <a:rPr lang="en-GB" dirty="0"/>
              <a:t>As a resident of this city, I decided to use </a:t>
            </a:r>
            <a:r>
              <a:rPr lang="en-GB" dirty="0" smtClean="0"/>
              <a:t>Jakarta </a:t>
            </a:r>
            <a:r>
              <a:rPr lang="en-GB" dirty="0"/>
              <a:t>in my project. The city is divided into </a:t>
            </a:r>
            <a:r>
              <a:rPr lang="en-GB" dirty="0" smtClean="0"/>
              <a:t>42 districts </a:t>
            </a:r>
            <a:r>
              <a:rPr lang="en-GB" dirty="0"/>
              <a:t>in total. </a:t>
            </a:r>
            <a:endParaRPr lang="en-GB" dirty="0" smtClean="0"/>
          </a:p>
          <a:p>
            <a:pPr marL="0" indent="0" algn="just">
              <a:buNone/>
            </a:pPr>
            <a:endParaRPr lang="en-US" b="1" dirty="0" smtClean="0"/>
          </a:p>
          <a:p>
            <a:pPr marL="0" indent="0" algn="just">
              <a:buNone/>
            </a:pPr>
            <a:r>
              <a:rPr lang="en-US" b="1" dirty="0" smtClean="0"/>
              <a:t>II. Problem to be resolved</a:t>
            </a:r>
          </a:p>
          <a:p>
            <a:pPr marL="0" indent="0" algn="just">
              <a:buNone/>
            </a:pPr>
            <a:r>
              <a:rPr lang="en-GB" dirty="0"/>
              <a:t>As you can see from the figures, Jakarta is a city with a high population and population density. Being such a crowded city leads the owners of shops and social sharing places in the city where the population is dense. When we think of it by the investor, we expect from them to prefer the districts where there is a lower real estate cost and the type of business they want to install is less intense. If we think of the city residents, they may want to choose the regions where real estate values are lower, too. At the same time, they may want to choose the district according to the social places density. However, it is difficult to obtain information that will guide investors in this direction, nowadays</a:t>
            </a:r>
            <a:r>
              <a:rPr lang="en-GB" dirty="0" smtClean="0"/>
              <a:t>.</a:t>
            </a:r>
          </a:p>
          <a:p>
            <a:pPr marL="0" indent="0" algn="just">
              <a:buNone/>
            </a:pPr>
            <a:r>
              <a:rPr lang="en-GB" dirty="0"/>
              <a:t>When we consider all these problems, we can create a map and information chart where the real estate index is placed on Istanbul and each district is clustered according to the venue density.</a:t>
            </a:r>
          </a:p>
          <a:p>
            <a:pPr marL="0" indent="0" algn="just">
              <a:buNone/>
            </a:pPr>
            <a:endParaRPr lang="en-US" b="1" dirty="0" smtClean="0"/>
          </a:p>
          <a:p>
            <a:pPr marL="0" indent="0" algn="just">
              <a:buNone/>
            </a:pPr>
            <a:r>
              <a:rPr lang="en-US" b="1" dirty="0" smtClean="0"/>
              <a:t>III. Interested Audience</a:t>
            </a:r>
            <a:r>
              <a:rPr lang="en-US" dirty="0" smtClean="0"/>
              <a:t> </a:t>
            </a:r>
          </a:p>
          <a:p>
            <a:pPr marL="0" indent="0" algn="just">
              <a:buNone/>
            </a:pPr>
            <a:r>
              <a:rPr lang="en-US" dirty="0" smtClean="0"/>
              <a:t>I believe with the methodology, data, and tools used in this project is relevant for an investor who want to expand their business. The use of Foursquare data, mapping techniques, and data analysis will help resolve the questions. This project is also a good practical case for a person developing Data Science skill. </a:t>
            </a:r>
            <a:endParaRPr lang="id-ID" dirty="0"/>
          </a:p>
        </p:txBody>
      </p:sp>
    </p:spTree>
    <p:extLst>
      <p:ext uri="{BB962C8B-B14F-4D97-AF65-F5344CB8AC3E}">
        <p14:creationId xmlns:p14="http://schemas.microsoft.com/office/powerpoint/2010/main" val="227310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id-ID" dirty="0"/>
          </a:p>
        </p:txBody>
      </p:sp>
      <p:sp>
        <p:nvSpPr>
          <p:cNvPr id="3" name="Content Placeholder 2"/>
          <p:cNvSpPr>
            <a:spLocks noGrp="1"/>
          </p:cNvSpPr>
          <p:nvPr>
            <p:ph idx="1"/>
          </p:nvPr>
        </p:nvSpPr>
        <p:spPr/>
        <p:txBody>
          <a:bodyPr>
            <a:normAutofit/>
          </a:bodyPr>
          <a:lstStyle/>
          <a:p>
            <a:pPr marL="0" indent="0" fontAlgn="base">
              <a:buNone/>
            </a:pPr>
            <a:r>
              <a:rPr lang="en-GB" dirty="0"/>
              <a:t>To consider the problem we can list the </a:t>
            </a:r>
            <a:r>
              <a:rPr lang="en-GB" dirty="0" err="1"/>
              <a:t>datas</a:t>
            </a:r>
            <a:r>
              <a:rPr lang="en-GB" dirty="0"/>
              <a:t> as below:</a:t>
            </a:r>
          </a:p>
          <a:p>
            <a:pPr marL="0" indent="0" fontAlgn="base">
              <a:buNone/>
            </a:pPr>
            <a:endParaRPr lang="en-GB" dirty="0"/>
          </a:p>
          <a:p>
            <a:pPr fontAlgn="base"/>
            <a:r>
              <a:rPr lang="en-GB" dirty="0"/>
              <a:t>I used </a:t>
            </a:r>
            <a:r>
              <a:rPr lang="en-GB" b="1" dirty="0" err="1"/>
              <a:t>Forsquare</a:t>
            </a:r>
            <a:r>
              <a:rPr lang="en-GB" b="1" dirty="0"/>
              <a:t> API</a:t>
            </a:r>
            <a:r>
              <a:rPr lang="en-GB" dirty="0"/>
              <a:t> to get the most common venues of given Borough of </a:t>
            </a:r>
            <a:r>
              <a:rPr lang="en-GB" dirty="0" smtClean="0"/>
              <a:t>Jakarta.</a:t>
            </a:r>
            <a:endParaRPr lang="en-GB" dirty="0"/>
          </a:p>
          <a:p>
            <a:pPr fontAlgn="base"/>
            <a:r>
              <a:rPr lang="en-GB" dirty="0" smtClean="0"/>
              <a:t>2018 </a:t>
            </a:r>
            <a:r>
              <a:rPr lang="en-GB" dirty="0"/>
              <a:t>per square meter </a:t>
            </a:r>
            <a:r>
              <a:rPr lang="en-GB" dirty="0" err="1" smtClean="0"/>
              <a:t>Nilai</a:t>
            </a:r>
            <a:r>
              <a:rPr lang="en-GB" dirty="0" smtClean="0"/>
              <a:t> </a:t>
            </a:r>
            <a:r>
              <a:rPr lang="en-GB" dirty="0" err="1" smtClean="0"/>
              <a:t>Jual</a:t>
            </a:r>
            <a:r>
              <a:rPr lang="en-GB" dirty="0" smtClean="0"/>
              <a:t> </a:t>
            </a:r>
            <a:r>
              <a:rPr lang="en-GB" dirty="0" err="1" smtClean="0"/>
              <a:t>Objek</a:t>
            </a:r>
            <a:r>
              <a:rPr lang="en-GB" dirty="0" smtClean="0"/>
              <a:t> </a:t>
            </a:r>
            <a:r>
              <a:rPr lang="en-GB" dirty="0" err="1" smtClean="0"/>
              <a:t>Pajak</a:t>
            </a:r>
            <a:r>
              <a:rPr lang="en-GB" dirty="0" smtClean="0"/>
              <a:t> (NJOP) or land tax valuation averages </a:t>
            </a:r>
            <a:r>
              <a:rPr lang="en-GB" dirty="0"/>
              <a:t>for each Borough of </a:t>
            </a:r>
            <a:r>
              <a:rPr lang="en-GB" dirty="0" smtClean="0"/>
              <a:t>Jakarta </a:t>
            </a:r>
            <a:r>
              <a:rPr lang="en-GB" dirty="0"/>
              <a:t>from </a:t>
            </a:r>
            <a:r>
              <a:rPr lang="en-GB" dirty="0" smtClean="0"/>
              <a:t>Jakarta Tax Office.</a:t>
            </a:r>
            <a:endParaRPr lang="en-GB" dirty="0"/>
          </a:p>
          <a:p>
            <a:pPr fontAlgn="base"/>
            <a:r>
              <a:rPr lang="en-GB" dirty="0" smtClean="0"/>
              <a:t>Google </a:t>
            </a:r>
            <a:r>
              <a:rPr lang="en-GB" dirty="0"/>
              <a:t>Map, ‘Search Nearby’ option to get the </a:t>
            </a:r>
            <a:r>
              <a:rPr lang="en-GB" dirty="0" err="1"/>
              <a:t>center</a:t>
            </a:r>
            <a:r>
              <a:rPr lang="en-GB" dirty="0"/>
              <a:t> coordinates of the each Borough. </a:t>
            </a:r>
          </a:p>
          <a:p>
            <a:pPr marL="0" indent="0" algn="just">
              <a:buNone/>
            </a:pPr>
            <a:endParaRPr lang="id-ID" dirty="0"/>
          </a:p>
        </p:txBody>
      </p:sp>
    </p:spTree>
    <p:extLst>
      <p:ext uri="{BB962C8B-B14F-4D97-AF65-F5344CB8AC3E}">
        <p14:creationId xmlns:p14="http://schemas.microsoft.com/office/powerpoint/2010/main" val="139882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1/6</a:t>
            </a:r>
            <a:endParaRPr lang="id-ID" dirty="0"/>
          </a:p>
        </p:txBody>
      </p:sp>
      <p:sp>
        <p:nvSpPr>
          <p:cNvPr id="3" name="Content Placeholder 2"/>
          <p:cNvSpPr>
            <a:spLocks noGrp="1"/>
          </p:cNvSpPr>
          <p:nvPr>
            <p:ph idx="1"/>
          </p:nvPr>
        </p:nvSpPr>
        <p:spPr/>
        <p:txBody>
          <a:bodyPr/>
          <a:lstStyle/>
          <a:p>
            <a:pPr algn="just"/>
            <a:r>
              <a:rPr lang="en-GB" dirty="0"/>
              <a:t>My master data which has the main components </a:t>
            </a:r>
            <a:r>
              <a:rPr lang="en-GB" i="1" dirty="0"/>
              <a:t>Borough, </a:t>
            </a:r>
            <a:r>
              <a:rPr lang="en-GB" i="1" dirty="0" err="1" smtClean="0"/>
              <a:t>Neighborhood</a:t>
            </a:r>
            <a:r>
              <a:rPr lang="en-GB" i="1" dirty="0" smtClean="0"/>
              <a:t>, ZIP, Average Land Price, Latitude</a:t>
            </a:r>
            <a:r>
              <a:rPr lang="en-GB" dirty="0"/>
              <a:t> and </a:t>
            </a:r>
            <a:r>
              <a:rPr lang="en-GB" i="1" dirty="0"/>
              <a:t>Longitude</a:t>
            </a:r>
            <a:r>
              <a:rPr lang="en-GB" dirty="0"/>
              <a:t> </a:t>
            </a:r>
            <a:r>
              <a:rPr lang="en-GB" dirty="0" err="1"/>
              <a:t>informations</a:t>
            </a:r>
            <a:r>
              <a:rPr lang="en-GB" dirty="0"/>
              <a:t> of the city</a:t>
            </a:r>
            <a:r>
              <a:rPr lang="en-GB" dirty="0" smtClean="0"/>
              <a:t>.</a:t>
            </a:r>
          </a:p>
          <a:p>
            <a:pPr algn="just"/>
            <a:endParaRPr lang="en-GB" dirty="0" smtClean="0"/>
          </a:p>
          <a:p>
            <a:pPr algn="just"/>
            <a:endParaRPr lang="en-GB" dirty="0"/>
          </a:p>
          <a:p>
            <a:pPr algn="just"/>
            <a:endParaRPr lang="en-GB" dirty="0" smtClean="0"/>
          </a:p>
          <a:p>
            <a:pPr algn="just"/>
            <a:r>
              <a:rPr lang="en-GB" dirty="0" smtClean="0"/>
              <a:t>Python</a:t>
            </a:r>
            <a:r>
              <a:rPr lang="en-GB" dirty="0"/>
              <a:t> </a:t>
            </a:r>
            <a:r>
              <a:rPr lang="en-GB" b="1" dirty="0"/>
              <a:t>folium</a:t>
            </a:r>
            <a:r>
              <a:rPr lang="en-GB" dirty="0"/>
              <a:t> library to visualize geographic details of </a:t>
            </a:r>
            <a:r>
              <a:rPr lang="en-GB" dirty="0" smtClean="0"/>
              <a:t>Jakarta </a:t>
            </a:r>
            <a:r>
              <a:rPr lang="en-GB" dirty="0"/>
              <a:t>and its boroughs and I created a map of </a:t>
            </a:r>
            <a:r>
              <a:rPr lang="en-GB" dirty="0" smtClean="0"/>
              <a:t>Jakarta </a:t>
            </a:r>
            <a:r>
              <a:rPr lang="en-GB" dirty="0"/>
              <a:t>with boroughs superimposed on top. I used latitude and longitude values to get the visual as below</a:t>
            </a:r>
            <a:r>
              <a:rPr lang="en-GB" dirty="0" smtClean="0"/>
              <a:t>:</a:t>
            </a:r>
          </a:p>
          <a:p>
            <a:pPr algn="just"/>
            <a:endParaRPr lang="en-GB" dirty="0" smtClean="0"/>
          </a:p>
          <a:p>
            <a:pPr algn="just"/>
            <a:endParaRPr lang="en-GB" dirty="0"/>
          </a:p>
          <a:p>
            <a:pPr algn="just"/>
            <a:endParaRPr lang="en-GB" dirty="0" smtClean="0"/>
          </a:p>
          <a:p>
            <a:pPr algn="just"/>
            <a:endParaRPr lang="en-GB" dirty="0"/>
          </a:p>
          <a:p>
            <a:pPr algn="just"/>
            <a:endParaRPr lang="en-GB" dirty="0" smtClean="0"/>
          </a:p>
          <a:p>
            <a:pPr algn="just"/>
            <a:endParaRPr lang="id-ID" dirty="0"/>
          </a:p>
        </p:txBody>
      </p:sp>
      <p:pic>
        <p:nvPicPr>
          <p:cNvPr id="4" name="Picture 3"/>
          <p:cNvPicPr>
            <a:picLocks noChangeAspect="1"/>
          </p:cNvPicPr>
          <p:nvPr/>
        </p:nvPicPr>
        <p:blipFill>
          <a:blip r:embed="rId2"/>
          <a:stretch>
            <a:fillRect/>
          </a:stretch>
        </p:blipFill>
        <p:spPr>
          <a:xfrm>
            <a:off x="4231641" y="1311148"/>
            <a:ext cx="6214110" cy="1066800"/>
          </a:xfrm>
          <a:prstGeom prst="rect">
            <a:avLst/>
          </a:prstGeom>
        </p:spPr>
      </p:pic>
      <p:pic>
        <p:nvPicPr>
          <p:cNvPr id="5" name="Picture 4"/>
          <p:cNvPicPr>
            <a:picLocks noChangeAspect="1"/>
          </p:cNvPicPr>
          <p:nvPr/>
        </p:nvPicPr>
        <p:blipFill>
          <a:blip r:embed="rId3"/>
          <a:stretch>
            <a:fillRect/>
          </a:stretch>
        </p:blipFill>
        <p:spPr>
          <a:xfrm>
            <a:off x="4279266" y="3900518"/>
            <a:ext cx="6166485" cy="2591753"/>
          </a:xfrm>
          <a:prstGeom prst="rect">
            <a:avLst/>
          </a:prstGeom>
        </p:spPr>
      </p:pic>
    </p:spTree>
    <p:extLst>
      <p:ext uri="{BB962C8B-B14F-4D97-AF65-F5344CB8AC3E}">
        <p14:creationId xmlns:p14="http://schemas.microsoft.com/office/powerpoint/2010/main" val="121038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2/6</a:t>
            </a:r>
            <a:endParaRPr lang="id-ID" dirty="0"/>
          </a:p>
        </p:txBody>
      </p:sp>
      <p:sp>
        <p:nvSpPr>
          <p:cNvPr id="3" name="Content Placeholder 2"/>
          <p:cNvSpPr>
            <a:spLocks noGrp="1"/>
          </p:cNvSpPr>
          <p:nvPr>
            <p:ph idx="1"/>
          </p:nvPr>
        </p:nvSpPr>
        <p:spPr/>
        <p:txBody>
          <a:bodyPr>
            <a:normAutofit lnSpcReduction="10000"/>
          </a:bodyPr>
          <a:lstStyle/>
          <a:p>
            <a:pPr algn="just"/>
            <a:r>
              <a:rPr lang="en-GB" dirty="0"/>
              <a:t>I utilized the Foursquare API to explore the boroughs and segment them. I designed the limit as </a:t>
            </a:r>
            <a:r>
              <a:rPr lang="en-GB" b="1" dirty="0"/>
              <a:t>100 venue</a:t>
            </a:r>
            <a:r>
              <a:rPr lang="en-GB" dirty="0"/>
              <a:t> and the radius </a:t>
            </a:r>
            <a:r>
              <a:rPr lang="en-GB" b="1" dirty="0" smtClean="0"/>
              <a:t>1000 </a:t>
            </a:r>
            <a:r>
              <a:rPr lang="en-GB" b="1" dirty="0"/>
              <a:t>meter</a:t>
            </a:r>
            <a:r>
              <a:rPr lang="en-GB" dirty="0"/>
              <a:t> for each borough from their given latitude and longitude </a:t>
            </a:r>
            <a:r>
              <a:rPr lang="en-GB" dirty="0" err="1"/>
              <a:t>informations</a:t>
            </a:r>
            <a:r>
              <a:rPr lang="en-GB" dirty="0"/>
              <a:t>. Here is a head of the list Venues name, category, latitude and longitude </a:t>
            </a:r>
            <a:r>
              <a:rPr lang="en-GB" dirty="0" err="1"/>
              <a:t>informations</a:t>
            </a:r>
            <a:r>
              <a:rPr lang="en-GB" dirty="0"/>
              <a:t> from </a:t>
            </a:r>
            <a:r>
              <a:rPr lang="en-GB" dirty="0" err="1"/>
              <a:t>Forsquare</a:t>
            </a:r>
            <a:r>
              <a:rPr lang="en-GB" dirty="0"/>
              <a:t> API</a:t>
            </a:r>
            <a:r>
              <a:rPr lang="en-GB" dirty="0" smtClean="0"/>
              <a:t>.</a:t>
            </a:r>
          </a:p>
          <a:p>
            <a:pPr algn="just"/>
            <a:endParaRPr lang="en-GB" dirty="0"/>
          </a:p>
          <a:p>
            <a:pPr algn="just"/>
            <a:endParaRPr lang="en-GB" dirty="0" smtClean="0"/>
          </a:p>
          <a:p>
            <a:pPr algn="just"/>
            <a:endParaRPr lang="en-GB" dirty="0" smtClean="0"/>
          </a:p>
          <a:p>
            <a:pPr algn="just"/>
            <a:endParaRPr lang="en-GB" dirty="0"/>
          </a:p>
          <a:p>
            <a:pPr algn="just"/>
            <a:r>
              <a:rPr lang="en-GB" dirty="0"/>
              <a:t>In summary of this data </a:t>
            </a:r>
            <a:r>
              <a:rPr lang="en-GB" b="1" dirty="0" smtClean="0"/>
              <a:t>92</a:t>
            </a:r>
            <a:r>
              <a:rPr lang="en-GB" dirty="0"/>
              <a:t> venues were returned by Foursquare. </a:t>
            </a:r>
            <a:r>
              <a:rPr lang="en-GB" dirty="0"/>
              <a:t>The result doesn’t mean that inquiry run all the possible results in boroughs. Actually, it depends on given Latitude and Longitude </a:t>
            </a:r>
            <a:r>
              <a:rPr lang="en-GB" dirty="0" err="1"/>
              <a:t>informations</a:t>
            </a:r>
            <a:r>
              <a:rPr lang="en-GB" dirty="0"/>
              <a:t> and here is we just run single Latitude and Longitude pair for each borough. We can increase the possibilities with </a:t>
            </a:r>
            <a:r>
              <a:rPr lang="en-GB" dirty="0" err="1"/>
              <a:t>Neighborhood</a:t>
            </a:r>
            <a:r>
              <a:rPr lang="en-GB" dirty="0"/>
              <a:t> </a:t>
            </a:r>
            <a:r>
              <a:rPr lang="en-GB" dirty="0" err="1"/>
              <a:t>informations</a:t>
            </a:r>
            <a:r>
              <a:rPr lang="en-GB" dirty="0"/>
              <a:t> with more Latitude and Longitude </a:t>
            </a:r>
            <a:r>
              <a:rPr lang="en-GB" dirty="0" err="1"/>
              <a:t>informations</a:t>
            </a:r>
            <a:r>
              <a:rPr lang="en-GB" dirty="0"/>
              <a:t>.</a:t>
            </a:r>
            <a:endParaRPr lang="en-GB" dirty="0" smtClean="0"/>
          </a:p>
          <a:p>
            <a:pPr algn="just"/>
            <a:endParaRPr lang="id-ID" dirty="0"/>
          </a:p>
        </p:txBody>
      </p:sp>
      <p:pic>
        <p:nvPicPr>
          <p:cNvPr id="4" name="Picture 3"/>
          <p:cNvPicPr>
            <a:picLocks noChangeAspect="1"/>
          </p:cNvPicPr>
          <p:nvPr/>
        </p:nvPicPr>
        <p:blipFill>
          <a:blip r:embed="rId2"/>
          <a:stretch>
            <a:fillRect/>
          </a:stretch>
        </p:blipFill>
        <p:spPr>
          <a:xfrm>
            <a:off x="4781654" y="2230859"/>
            <a:ext cx="4747260" cy="1440180"/>
          </a:xfrm>
          <a:prstGeom prst="rect">
            <a:avLst/>
          </a:prstGeom>
        </p:spPr>
      </p:pic>
    </p:spTree>
    <p:extLst>
      <p:ext uri="{BB962C8B-B14F-4D97-AF65-F5344CB8AC3E}">
        <p14:creationId xmlns:p14="http://schemas.microsoft.com/office/powerpoint/2010/main" val="141114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3/6</a:t>
            </a:r>
            <a:endParaRPr lang="id-ID" dirty="0"/>
          </a:p>
        </p:txBody>
      </p:sp>
      <p:sp>
        <p:nvSpPr>
          <p:cNvPr id="3" name="Content Placeholder 2"/>
          <p:cNvSpPr>
            <a:spLocks noGrp="1"/>
          </p:cNvSpPr>
          <p:nvPr>
            <p:ph idx="1"/>
          </p:nvPr>
        </p:nvSpPr>
        <p:spPr/>
        <p:txBody>
          <a:bodyPr/>
          <a:lstStyle/>
          <a:p>
            <a:r>
              <a:rPr lang="en-GB" dirty="0" smtClean="0"/>
              <a:t>Then </a:t>
            </a:r>
            <a:r>
              <a:rPr lang="en-GB" dirty="0"/>
              <a:t>I created a table which shows list of top 10 venue category for each borough in below table</a:t>
            </a:r>
            <a:r>
              <a:rPr lang="en-GB" dirty="0" smtClean="0"/>
              <a:t>.</a:t>
            </a:r>
          </a:p>
          <a:p>
            <a:endParaRPr lang="en-GB" dirty="0"/>
          </a:p>
          <a:p>
            <a:endParaRPr lang="en-GB" dirty="0" smtClean="0"/>
          </a:p>
          <a:p>
            <a:endParaRPr lang="en-GB" dirty="0" smtClean="0"/>
          </a:p>
          <a:p>
            <a:endParaRPr lang="en-GB" dirty="0"/>
          </a:p>
          <a:p>
            <a:pPr fontAlgn="base"/>
            <a:r>
              <a:rPr lang="en-GB" dirty="0"/>
              <a:t>We have some common venue categories in boroughs. In this reason I used unsupervised learning </a:t>
            </a:r>
            <a:r>
              <a:rPr lang="en-GB" b="1" dirty="0"/>
              <a:t>K-means algorithm</a:t>
            </a:r>
            <a:r>
              <a:rPr lang="en-GB" dirty="0"/>
              <a:t> to cluster the boroughs. K-Means algorithm is one of the most common cluster method of unsupervised </a:t>
            </a:r>
            <a:r>
              <a:rPr lang="en-GB" dirty="0" smtClean="0"/>
              <a:t>learning. Then, </a:t>
            </a:r>
            <a:r>
              <a:rPr lang="en-GB" dirty="0"/>
              <a:t>I </a:t>
            </a:r>
            <a:r>
              <a:rPr lang="en-GB" dirty="0" smtClean="0"/>
              <a:t>run </a:t>
            </a:r>
            <a:r>
              <a:rPr lang="en-GB" dirty="0"/>
              <a:t>K-Means to cluster the boroughs into </a:t>
            </a:r>
            <a:r>
              <a:rPr lang="en-GB" b="1" dirty="0" smtClean="0"/>
              <a:t>5</a:t>
            </a:r>
            <a:r>
              <a:rPr lang="en-GB" dirty="0"/>
              <a:t> </a:t>
            </a:r>
            <a:r>
              <a:rPr lang="en-GB" dirty="0" smtClean="0"/>
              <a:t>clusters. </a:t>
            </a:r>
          </a:p>
          <a:p>
            <a:endParaRPr lang="id-ID" dirty="0"/>
          </a:p>
        </p:txBody>
      </p:sp>
      <p:pic>
        <p:nvPicPr>
          <p:cNvPr id="5" name="Picture 4"/>
          <p:cNvPicPr>
            <a:picLocks noChangeAspect="1"/>
          </p:cNvPicPr>
          <p:nvPr/>
        </p:nvPicPr>
        <p:blipFill>
          <a:blip r:embed="rId2"/>
          <a:stretch>
            <a:fillRect/>
          </a:stretch>
        </p:blipFill>
        <p:spPr>
          <a:xfrm>
            <a:off x="3114382" y="2057590"/>
            <a:ext cx="9082088" cy="1366838"/>
          </a:xfrm>
          <a:prstGeom prst="rect">
            <a:avLst/>
          </a:prstGeom>
        </p:spPr>
      </p:pic>
    </p:spTree>
    <p:extLst>
      <p:ext uri="{BB962C8B-B14F-4D97-AF65-F5344CB8AC3E}">
        <p14:creationId xmlns:p14="http://schemas.microsoft.com/office/powerpoint/2010/main" val="3484530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4/6</a:t>
            </a:r>
            <a:endParaRPr lang="id-ID" dirty="0"/>
          </a:p>
        </p:txBody>
      </p:sp>
      <p:sp>
        <p:nvSpPr>
          <p:cNvPr id="3" name="Content Placeholder 2"/>
          <p:cNvSpPr>
            <a:spLocks noGrp="1"/>
          </p:cNvSpPr>
          <p:nvPr>
            <p:ph idx="1"/>
          </p:nvPr>
        </p:nvSpPr>
        <p:spPr/>
        <p:txBody>
          <a:bodyPr/>
          <a:lstStyle/>
          <a:p>
            <a:r>
              <a:rPr lang="en-GB" dirty="0"/>
              <a:t>Here is my merged table with cluster labels for each borough.</a:t>
            </a:r>
            <a:endParaRPr lang="en-GB" dirty="0" smtClean="0"/>
          </a:p>
          <a:p>
            <a:endParaRPr lang="en-GB" dirty="0" smtClean="0"/>
          </a:p>
          <a:p>
            <a:endParaRPr lang="en-GB" dirty="0"/>
          </a:p>
          <a:p>
            <a:pPr fontAlgn="base"/>
            <a:r>
              <a:rPr lang="en-GB" dirty="0" smtClean="0"/>
              <a:t>We </a:t>
            </a:r>
            <a:r>
              <a:rPr lang="en-GB" dirty="0"/>
              <a:t>can also estimate the number of </a:t>
            </a:r>
            <a:r>
              <a:rPr lang="en-GB" b="1" dirty="0"/>
              <a:t>1st Most </a:t>
            </a:r>
            <a:r>
              <a:rPr lang="en-GB" b="1" dirty="0" smtClean="0"/>
              <a:t>Common </a:t>
            </a:r>
            <a:r>
              <a:rPr lang="en-GB" b="1" dirty="0"/>
              <a:t>Venue</a:t>
            </a:r>
            <a:r>
              <a:rPr lang="en-GB" dirty="0"/>
              <a:t> in each </a:t>
            </a:r>
            <a:r>
              <a:rPr lang="en-GB" dirty="0" smtClean="0"/>
              <a:t>cluster</a:t>
            </a:r>
            <a:r>
              <a:rPr lang="en-GB" dirty="0"/>
              <a:t> </a:t>
            </a:r>
            <a:r>
              <a:rPr lang="en-GB" dirty="0" smtClean="0"/>
              <a:t>by understand the Borough through categorization.</a:t>
            </a:r>
          </a:p>
          <a:p>
            <a:pPr marL="0" indent="0" fontAlgn="base">
              <a:buNone/>
            </a:pPr>
            <a:r>
              <a:rPr lang="en-GB" dirty="0" smtClean="0"/>
              <a:t>Cluster 0</a:t>
            </a:r>
          </a:p>
          <a:p>
            <a:pPr marL="0" indent="0" fontAlgn="base">
              <a:buNone/>
            </a:pPr>
            <a:endParaRPr lang="en-GB" dirty="0"/>
          </a:p>
          <a:p>
            <a:pPr marL="0" indent="0" fontAlgn="base">
              <a:buNone/>
            </a:pPr>
            <a:endParaRPr lang="en-GB" dirty="0" smtClean="0"/>
          </a:p>
          <a:p>
            <a:pPr marL="0" indent="0" fontAlgn="base">
              <a:buNone/>
            </a:pPr>
            <a:endParaRPr lang="en-GB" dirty="0" smtClean="0"/>
          </a:p>
          <a:p>
            <a:pPr marL="0" indent="0" fontAlgn="base">
              <a:buNone/>
            </a:pPr>
            <a:r>
              <a:rPr lang="en-GB" dirty="0" smtClean="0"/>
              <a:t>Cluster 1</a:t>
            </a:r>
          </a:p>
          <a:p>
            <a:pPr marL="0" indent="0" fontAlgn="base">
              <a:buNone/>
            </a:pPr>
            <a:endParaRPr lang="en-GB" dirty="0" smtClean="0"/>
          </a:p>
          <a:p>
            <a:pPr marL="0" indent="0" fontAlgn="base">
              <a:buNone/>
            </a:pPr>
            <a:endParaRPr lang="en-GB" dirty="0" smtClean="0"/>
          </a:p>
          <a:p>
            <a:pPr marL="0" indent="0" fontAlgn="base">
              <a:buNone/>
            </a:pPr>
            <a:endParaRPr lang="en-GB" dirty="0" smtClean="0"/>
          </a:p>
          <a:p>
            <a:endParaRPr lang="id-ID" dirty="0"/>
          </a:p>
        </p:txBody>
      </p:sp>
      <p:pic>
        <p:nvPicPr>
          <p:cNvPr id="4" name="Picture 3"/>
          <p:cNvPicPr>
            <a:picLocks noChangeAspect="1"/>
          </p:cNvPicPr>
          <p:nvPr/>
        </p:nvPicPr>
        <p:blipFill>
          <a:blip r:embed="rId2"/>
          <a:stretch>
            <a:fillRect/>
          </a:stretch>
        </p:blipFill>
        <p:spPr>
          <a:xfrm>
            <a:off x="3257550" y="934184"/>
            <a:ext cx="8934450" cy="895350"/>
          </a:xfrm>
          <a:prstGeom prst="rect">
            <a:avLst/>
          </a:prstGeom>
        </p:spPr>
      </p:pic>
      <p:pic>
        <p:nvPicPr>
          <p:cNvPr id="6" name="Picture 5"/>
          <p:cNvPicPr>
            <a:picLocks noChangeAspect="1"/>
          </p:cNvPicPr>
          <p:nvPr/>
        </p:nvPicPr>
        <p:blipFill>
          <a:blip r:embed="rId3"/>
          <a:stretch>
            <a:fillRect/>
          </a:stretch>
        </p:blipFill>
        <p:spPr>
          <a:xfrm>
            <a:off x="3935308" y="2910078"/>
            <a:ext cx="7998143" cy="1028700"/>
          </a:xfrm>
          <a:prstGeom prst="rect">
            <a:avLst/>
          </a:prstGeom>
        </p:spPr>
      </p:pic>
      <p:pic>
        <p:nvPicPr>
          <p:cNvPr id="7" name="Picture 6"/>
          <p:cNvPicPr>
            <a:picLocks noChangeAspect="1"/>
          </p:cNvPicPr>
          <p:nvPr/>
        </p:nvPicPr>
        <p:blipFill>
          <a:blip r:embed="rId4"/>
          <a:stretch>
            <a:fillRect/>
          </a:stretch>
        </p:blipFill>
        <p:spPr>
          <a:xfrm>
            <a:off x="3871014" y="4731066"/>
            <a:ext cx="8126730" cy="801529"/>
          </a:xfrm>
          <a:prstGeom prst="rect">
            <a:avLst/>
          </a:prstGeom>
        </p:spPr>
      </p:pic>
    </p:spTree>
    <p:extLst>
      <p:ext uri="{BB962C8B-B14F-4D97-AF65-F5344CB8AC3E}">
        <p14:creationId xmlns:p14="http://schemas.microsoft.com/office/powerpoint/2010/main" val="58303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br>
              <a:rPr lang="en-US" dirty="0" smtClean="0"/>
            </a:br>
            <a:r>
              <a:rPr lang="en-US" dirty="0" smtClean="0"/>
              <a:t>5/6</a:t>
            </a:r>
            <a:endParaRPr lang="id-ID" dirty="0"/>
          </a:p>
        </p:txBody>
      </p:sp>
      <p:sp>
        <p:nvSpPr>
          <p:cNvPr id="3" name="Content Placeholder 2"/>
          <p:cNvSpPr>
            <a:spLocks noGrp="1"/>
          </p:cNvSpPr>
          <p:nvPr>
            <p:ph idx="1"/>
          </p:nvPr>
        </p:nvSpPr>
        <p:spPr/>
        <p:txBody>
          <a:bodyPr/>
          <a:lstStyle/>
          <a:p>
            <a:pPr marL="0" indent="0" fontAlgn="base">
              <a:buNone/>
            </a:pPr>
            <a:r>
              <a:rPr lang="en-GB" dirty="0" smtClean="0"/>
              <a:t>Cluster 2</a:t>
            </a:r>
          </a:p>
          <a:p>
            <a:pPr marL="0" indent="0" fontAlgn="base">
              <a:buNone/>
            </a:pPr>
            <a:endParaRPr lang="en-GB" dirty="0"/>
          </a:p>
          <a:p>
            <a:pPr marL="0" indent="0" fontAlgn="base">
              <a:buNone/>
            </a:pPr>
            <a:r>
              <a:rPr lang="en-GB" dirty="0" smtClean="0"/>
              <a:t>Cluster 3</a:t>
            </a:r>
          </a:p>
          <a:p>
            <a:pPr marL="0" indent="0" fontAlgn="base">
              <a:buNone/>
            </a:pPr>
            <a:endParaRPr lang="en-GB" dirty="0" smtClean="0"/>
          </a:p>
          <a:p>
            <a:pPr marL="0" indent="0" fontAlgn="base">
              <a:buNone/>
            </a:pPr>
            <a:r>
              <a:rPr lang="en-GB" dirty="0"/>
              <a:t>Cluster </a:t>
            </a:r>
            <a:r>
              <a:rPr lang="en-GB" dirty="0" smtClean="0"/>
              <a:t>4</a:t>
            </a:r>
            <a:endParaRPr lang="en-GB" dirty="0"/>
          </a:p>
          <a:p>
            <a:pPr marL="0" indent="0" fontAlgn="base">
              <a:buNone/>
            </a:pPr>
            <a:endParaRPr lang="en-GB" dirty="0" smtClean="0"/>
          </a:p>
          <a:p>
            <a:pPr marL="0" indent="0" fontAlgn="base">
              <a:buNone/>
            </a:pPr>
            <a:r>
              <a:rPr lang="en-GB" dirty="0" smtClean="0"/>
              <a:t>From the </a:t>
            </a:r>
            <a:r>
              <a:rPr lang="en-GB" dirty="0" err="1" smtClean="0"/>
              <a:t>categotization</a:t>
            </a:r>
            <a:r>
              <a:rPr lang="en-GB" dirty="0" smtClean="0"/>
              <a:t> above, then I rename the cluster based on common venues available for each Borough, as follows</a:t>
            </a:r>
          </a:p>
          <a:p>
            <a:pPr marL="0" indent="0" fontAlgn="base">
              <a:buNone/>
            </a:pPr>
            <a:endParaRPr lang="en-GB" dirty="0" smtClean="0"/>
          </a:p>
          <a:p>
            <a:pPr marL="0" indent="0" fontAlgn="base">
              <a:buNone/>
            </a:pPr>
            <a:endParaRPr lang="en-GB" dirty="0" smtClean="0"/>
          </a:p>
          <a:p>
            <a:endParaRPr lang="id-ID" dirty="0"/>
          </a:p>
        </p:txBody>
      </p:sp>
      <p:pic>
        <p:nvPicPr>
          <p:cNvPr id="5" name="Picture 4"/>
          <p:cNvPicPr>
            <a:picLocks noChangeAspect="1"/>
          </p:cNvPicPr>
          <p:nvPr/>
        </p:nvPicPr>
        <p:blipFill>
          <a:blip r:embed="rId2"/>
          <a:stretch>
            <a:fillRect/>
          </a:stretch>
        </p:blipFill>
        <p:spPr>
          <a:xfrm>
            <a:off x="3471862" y="1637277"/>
            <a:ext cx="8720138" cy="266700"/>
          </a:xfrm>
          <a:prstGeom prst="rect">
            <a:avLst/>
          </a:prstGeom>
        </p:spPr>
      </p:pic>
      <p:pic>
        <p:nvPicPr>
          <p:cNvPr id="8" name="Picture 7"/>
          <p:cNvPicPr>
            <a:picLocks noChangeAspect="1"/>
          </p:cNvPicPr>
          <p:nvPr/>
        </p:nvPicPr>
        <p:blipFill>
          <a:blip r:embed="rId3"/>
          <a:stretch>
            <a:fillRect/>
          </a:stretch>
        </p:blipFill>
        <p:spPr>
          <a:xfrm>
            <a:off x="3457574" y="2558083"/>
            <a:ext cx="8710613" cy="238125"/>
          </a:xfrm>
          <a:prstGeom prst="rect">
            <a:avLst/>
          </a:prstGeom>
        </p:spPr>
      </p:pic>
      <p:pic>
        <p:nvPicPr>
          <p:cNvPr id="9" name="Picture 8"/>
          <p:cNvPicPr>
            <a:picLocks noChangeAspect="1"/>
          </p:cNvPicPr>
          <p:nvPr/>
        </p:nvPicPr>
        <p:blipFill>
          <a:blip r:embed="rId4"/>
          <a:stretch>
            <a:fillRect/>
          </a:stretch>
        </p:blipFill>
        <p:spPr>
          <a:xfrm>
            <a:off x="3457574" y="3414722"/>
            <a:ext cx="8696325" cy="252413"/>
          </a:xfrm>
          <a:prstGeom prst="rect">
            <a:avLst/>
          </a:prstGeom>
        </p:spPr>
      </p:pic>
      <p:pic>
        <p:nvPicPr>
          <p:cNvPr id="10" name="Picture 9"/>
          <p:cNvPicPr>
            <a:picLocks noChangeAspect="1"/>
          </p:cNvPicPr>
          <p:nvPr/>
        </p:nvPicPr>
        <p:blipFill>
          <a:blip r:embed="rId5"/>
          <a:stretch>
            <a:fillRect/>
          </a:stretch>
        </p:blipFill>
        <p:spPr>
          <a:xfrm>
            <a:off x="3230880" y="4512768"/>
            <a:ext cx="8961120" cy="1055370"/>
          </a:xfrm>
          <a:prstGeom prst="rect">
            <a:avLst/>
          </a:prstGeom>
        </p:spPr>
      </p:pic>
    </p:spTree>
    <p:extLst>
      <p:ext uri="{BB962C8B-B14F-4D97-AF65-F5344CB8AC3E}">
        <p14:creationId xmlns:p14="http://schemas.microsoft.com/office/powerpoint/2010/main" val="511368667"/>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TM03457475[[fn=Frame]]</Template>
  <TotalTime>112</TotalTime>
  <Words>513</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Corbel</vt:lpstr>
      <vt:lpstr>Wingdings 2</vt:lpstr>
      <vt:lpstr>Frame</vt:lpstr>
      <vt:lpstr>Coursera Capstone Project – IBM Data Science Certification</vt:lpstr>
      <vt:lpstr>Report Content</vt:lpstr>
      <vt:lpstr>Introduction</vt:lpstr>
      <vt:lpstr>Data</vt:lpstr>
      <vt:lpstr>Methodology 1/6</vt:lpstr>
      <vt:lpstr>Methodology 2/6</vt:lpstr>
      <vt:lpstr>Methodology 3/6</vt:lpstr>
      <vt:lpstr>Methodology 4/6</vt:lpstr>
      <vt:lpstr>Methodology 5/6</vt:lpstr>
      <vt:lpstr>Methodology 6/6</vt:lpstr>
      <vt:lpstr>Result</vt:lpstr>
      <vt:lpstr>Discussions</vt:lpstr>
      <vt:lpstr>Discussions</vt:lpstr>
    </vt:vector>
  </TitlesOfParts>
  <Company>Bank Indonesia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 – IBM Data Science Certification</dc:title>
  <dc:creator>Sofyan Assauri</dc:creator>
  <cp:lastModifiedBy>Sofyan Assauri</cp:lastModifiedBy>
  <cp:revision>13</cp:revision>
  <dcterms:created xsi:type="dcterms:W3CDTF">2020-05-14T16:18:29Z</dcterms:created>
  <dcterms:modified xsi:type="dcterms:W3CDTF">2020-05-14T18:11:00Z</dcterms:modified>
</cp:coreProperties>
</file>